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9" r:id="rId2"/>
    <p:sldId id="262" r:id="rId3"/>
    <p:sldId id="256" r:id="rId4"/>
    <p:sldId id="257" r:id="rId5"/>
    <p:sldId id="261" r:id="rId6"/>
    <p:sldId id="260" r:id="rId7"/>
    <p:sldId id="259" r:id="rId8"/>
    <p:sldId id="263" r:id="rId9"/>
    <p:sldId id="308" r:id="rId10"/>
    <p:sldId id="269" r:id="rId11"/>
    <p:sldId id="276" r:id="rId12"/>
    <p:sldId id="306" r:id="rId13"/>
    <p:sldId id="307" r:id="rId14"/>
    <p:sldId id="264" r:id="rId15"/>
    <p:sldId id="267" r:id="rId16"/>
    <p:sldId id="271" r:id="rId17"/>
    <p:sldId id="265" r:id="rId18"/>
    <p:sldId id="270" r:id="rId19"/>
    <p:sldId id="272" r:id="rId20"/>
    <p:sldId id="273" r:id="rId21"/>
    <p:sldId id="275" r:id="rId22"/>
    <p:sldId id="277" r:id="rId23"/>
    <p:sldId id="258" r:id="rId24"/>
    <p:sldId id="268" r:id="rId25"/>
    <p:sldId id="279" r:id="rId26"/>
    <p:sldId id="298" r:id="rId27"/>
    <p:sldId id="301" r:id="rId28"/>
    <p:sldId id="299" r:id="rId29"/>
    <p:sldId id="300" r:id="rId30"/>
    <p:sldId id="281" r:id="rId31"/>
    <p:sldId id="303" r:id="rId32"/>
    <p:sldId id="302" r:id="rId33"/>
    <p:sldId id="289" r:id="rId34"/>
    <p:sldId id="288" r:id="rId35"/>
    <p:sldId id="286" r:id="rId36"/>
    <p:sldId id="304" r:id="rId37"/>
    <p:sldId id="305" r:id="rId38"/>
    <p:sldId id="293" r:id="rId39"/>
    <p:sldId id="292" r:id="rId40"/>
    <p:sldId id="294" r:id="rId41"/>
    <p:sldId id="295" r:id="rId42"/>
    <p:sldId id="296" r:id="rId43"/>
    <p:sldId id="297" r:id="rId44"/>
    <p:sldId id="284" r:id="rId45"/>
    <p:sldId id="291" r:id="rId46"/>
    <p:sldId id="283" r:id="rId47"/>
    <p:sldId id="290" r:id="rId48"/>
    <p:sldId id="282" r:id="rId49"/>
    <p:sldId id="280" r:id="rId50"/>
    <p:sldId id="27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20" r:id="rId6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rE/lx3kmz075Rr35P/2pnA==" hashData="xig1D21U7w0KDwhzkcTbn3GLwUk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99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wmf"/><Relationship Id="rId1" Type="http://schemas.openxmlformats.org/officeDocument/2006/relationships/image" Target="../media/image190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A6B25-4873-4894-A2CC-2A483BC596CF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2021-C394-4B1F-AEA3-A24B5F98BD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6395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A6B25-4873-4894-A2CC-2A483BC596CF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2021-C394-4B1F-AEA3-A24B5F98BD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2518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A6B25-4873-4894-A2CC-2A483BC596CF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2021-C394-4B1F-AEA3-A24B5F98BD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3786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A6B25-4873-4894-A2CC-2A483BC596CF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2021-C394-4B1F-AEA3-A24B5F98BD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7983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A6B25-4873-4894-A2CC-2A483BC596CF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2021-C394-4B1F-AEA3-A24B5F98BD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2003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A6B25-4873-4894-A2CC-2A483BC596CF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2021-C394-4B1F-AEA3-A24B5F98BD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67911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A6B25-4873-4894-A2CC-2A483BC596CF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2021-C394-4B1F-AEA3-A24B5F98BD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3863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A6B25-4873-4894-A2CC-2A483BC596CF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2021-C394-4B1F-AEA3-A24B5F98BD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2760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A6B25-4873-4894-A2CC-2A483BC596CF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2021-C394-4B1F-AEA3-A24B5F98BD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2606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A6B25-4873-4894-A2CC-2A483BC596CF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2021-C394-4B1F-AEA3-A24B5F98BD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3078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A6B25-4873-4894-A2CC-2A483BC596CF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32021-C394-4B1F-AEA3-A24B5F98BD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4030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A6B25-4873-4894-A2CC-2A483BC596CF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32021-C394-4B1F-AEA3-A24B5F98BD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27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49.png"/><Relationship Id="rId10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48.png"/><Relationship Id="rId9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omeraskerden@hotmail.com.tr" TargetMode="Externa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hyperlink" Target="mailto:omeraskerden@hotmail.com.tr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3.png"/><Relationship Id="rId5" Type="http://schemas.openxmlformats.org/officeDocument/2006/relationships/image" Target="../media/image72.wmf"/><Relationship Id="rId4" Type="http://schemas.openxmlformats.org/officeDocument/2006/relationships/oleObject" Target="../embeddings/oleObject7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74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29.png"/><Relationship Id="rId7" Type="http://schemas.openxmlformats.org/officeDocument/2006/relationships/image" Target="../media/image86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Relationship Id="rId9" Type="http://schemas.openxmlformats.org/officeDocument/2006/relationships/image" Target="../media/image9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7" Type="http://schemas.openxmlformats.org/officeDocument/2006/relationships/image" Target="../media/image107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omeraskerden@hotmail.com.tr" TargetMode="Externa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png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1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omeraskerden@hotmail.com.tr" TargetMode="Externa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2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22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24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oleObject" Target="../embeddings/oleObject12.bin"/><Relationship Id="rId7" Type="http://schemas.openxmlformats.org/officeDocument/2006/relationships/image" Target="../media/image129.png"/><Relationship Id="rId12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28.png"/><Relationship Id="rId11" Type="http://schemas.openxmlformats.org/officeDocument/2006/relationships/image" Target="../media/image133.png"/><Relationship Id="rId5" Type="http://schemas.openxmlformats.org/officeDocument/2006/relationships/image" Target="../media/image127.png"/><Relationship Id="rId10" Type="http://schemas.openxmlformats.org/officeDocument/2006/relationships/image" Target="../media/image132.png"/><Relationship Id="rId4" Type="http://schemas.openxmlformats.org/officeDocument/2006/relationships/image" Target="../media/image126.wmf"/><Relationship Id="rId9" Type="http://schemas.openxmlformats.org/officeDocument/2006/relationships/image" Target="../media/image13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3" Type="http://schemas.openxmlformats.org/officeDocument/2006/relationships/image" Target="../media/image135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7" Type="http://schemas.openxmlformats.org/officeDocument/2006/relationships/image" Target="../media/image144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hyperlink" Target="mailto:omeraskerden@hotmail.com.tr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image" Target="../media/image146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152.png"/><Relationship Id="rId7" Type="http://schemas.openxmlformats.org/officeDocument/2006/relationships/image" Target="../media/image156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png"/><Relationship Id="rId5" Type="http://schemas.openxmlformats.org/officeDocument/2006/relationships/image" Target="../media/image154.png"/><Relationship Id="rId4" Type="http://schemas.openxmlformats.org/officeDocument/2006/relationships/image" Target="../media/image153.png"/><Relationship Id="rId9" Type="http://schemas.openxmlformats.org/officeDocument/2006/relationships/image" Target="../media/image157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3" Type="http://schemas.openxmlformats.org/officeDocument/2006/relationships/image" Target="../media/image159.png"/><Relationship Id="rId7" Type="http://schemas.openxmlformats.org/officeDocument/2006/relationships/image" Target="../media/image163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2.png"/><Relationship Id="rId5" Type="http://schemas.openxmlformats.org/officeDocument/2006/relationships/image" Target="../media/image161.png"/><Relationship Id="rId10" Type="http://schemas.openxmlformats.org/officeDocument/2006/relationships/image" Target="../media/image165.png"/><Relationship Id="rId4" Type="http://schemas.openxmlformats.org/officeDocument/2006/relationships/image" Target="../media/image160.png"/><Relationship Id="rId9" Type="http://schemas.openxmlformats.org/officeDocument/2006/relationships/hyperlink" Target="mailto:omeraskerden@hotmail.com.tr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3" Type="http://schemas.openxmlformats.org/officeDocument/2006/relationships/image" Target="../media/image159.png"/><Relationship Id="rId7" Type="http://schemas.openxmlformats.org/officeDocument/2006/relationships/image" Target="../media/image169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8.png"/><Relationship Id="rId5" Type="http://schemas.openxmlformats.org/officeDocument/2006/relationships/image" Target="../media/image167.png"/><Relationship Id="rId10" Type="http://schemas.openxmlformats.org/officeDocument/2006/relationships/image" Target="../media/image171.png"/><Relationship Id="rId4" Type="http://schemas.openxmlformats.org/officeDocument/2006/relationships/image" Target="../media/image166.png"/><Relationship Id="rId9" Type="http://schemas.openxmlformats.org/officeDocument/2006/relationships/hyperlink" Target="mailto:omeraskerden@hotmail.com.tr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72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74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76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78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80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7" Type="http://schemas.openxmlformats.org/officeDocument/2006/relationships/image" Target="../media/image18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29.png"/><Relationship Id="rId4" Type="http://schemas.openxmlformats.org/officeDocument/2006/relationships/image" Target="../media/image18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7" Type="http://schemas.openxmlformats.org/officeDocument/2006/relationships/image" Target="../media/image18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29.png"/><Relationship Id="rId4" Type="http://schemas.openxmlformats.org/officeDocument/2006/relationships/image" Target="../media/image18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86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88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9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image" Target="../media/image29.png"/><Relationship Id="rId7" Type="http://schemas.openxmlformats.org/officeDocument/2006/relationships/image" Target="../media/image19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90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192.png"/><Relationship Id="rId9" Type="http://schemas.openxmlformats.org/officeDocument/2006/relationships/image" Target="../media/image191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94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19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96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98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200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2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202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0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204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206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29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omeraskerden@hotmail.com.tr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332656"/>
            <a:ext cx="8280920" cy="1512168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smtClean="0">
                <a:solidFill>
                  <a:schemeClr val="tx1"/>
                </a:solidFill>
              </a:rPr>
              <a:t>ÜÇGENLERDE BENZERLİK</a:t>
            </a:r>
            <a:endParaRPr lang="tr-TR" sz="6000" b="1" dirty="0">
              <a:solidFill>
                <a:schemeClr val="tx1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49218" y="4725144"/>
            <a:ext cx="8856984" cy="2016224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b="1" dirty="0" smtClean="0">
                <a:solidFill>
                  <a:schemeClr val="tx1"/>
                </a:solidFill>
              </a:rPr>
              <a:t>ÖMER ASKERDEN</a:t>
            </a:r>
          </a:p>
          <a:p>
            <a:r>
              <a:rPr lang="tr-TR" sz="3200" b="1" dirty="0" smtClean="0">
                <a:solidFill>
                  <a:schemeClr val="tx1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chemeClr val="tx1"/>
                </a:solidFill>
              </a:rPr>
              <a:t>UZMAN İLKÖĞRETİM MATEMATİK ÖĞRETMENİ</a:t>
            </a:r>
          </a:p>
          <a:p>
            <a:r>
              <a:rPr lang="tr-TR" sz="3200" b="1" dirty="0">
                <a:solidFill>
                  <a:schemeClr val="tx1"/>
                </a:solidFill>
              </a:rPr>
              <a:t>	</a:t>
            </a:r>
            <a:r>
              <a:rPr lang="tr-TR" sz="3200" b="1" dirty="0" smtClean="0">
                <a:solidFill>
                  <a:schemeClr val="tx1"/>
                </a:solidFill>
              </a:rPr>
              <a:t>		      omeraskerden@hotmail.com.tr</a:t>
            </a:r>
            <a:endParaRPr lang="tr-TR" sz="6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05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7"/>
            <a:ext cx="5868143" cy="4191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5743366"/>
              </p:ext>
            </p:extLst>
          </p:nvPr>
        </p:nvGraphicFramePr>
        <p:xfrm>
          <a:off x="3131840" y="5229200"/>
          <a:ext cx="4886325" cy="108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4" name="Denklem" r:id="rId5" imgW="2641320" imgH="583920" progId="Equation.3">
                  <p:embed/>
                </p:oleObj>
              </mc:Choice>
              <mc:Fallback>
                <p:oleObj name="Denklem" r:id="rId5" imgW="2641320" imgH="58392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5229200"/>
                        <a:ext cx="4886325" cy="1089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1348102" y="4221088"/>
            <a:ext cx="1585969" cy="75019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141749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764704"/>
            <a:ext cx="5135258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7235764"/>
              </p:ext>
            </p:extLst>
          </p:nvPr>
        </p:nvGraphicFramePr>
        <p:xfrm>
          <a:off x="3203848" y="494495"/>
          <a:ext cx="5222458" cy="1367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5" name="Denklem" r:id="rId5" imgW="2247840" imgH="583920" progId="Equation.3">
                  <p:embed/>
                </p:oleObj>
              </mc:Choice>
              <mc:Fallback>
                <p:oleObj name="Denklem" r:id="rId5" imgW="2247840" imgH="58392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494495"/>
                        <a:ext cx="5222458" cy="13679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2555776" y="5445224"/>
            <a:ext cx="1585969" cy="75019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69040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5953125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540214"/>
              </p:ext>
            </p:extLst>
          </p:nvPr>
        </p:nvGraphicFramePr>
        <p:xfrm>
          <a:off x="6516216" y="620688"/>
          <a:ext cx="2044700" cy="173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3" name="Denklem" r:id="rId5" imgW="672840" imgH="583920" progId="Equation.3">
                  <p:embed/>
                </p:oleObj>
              </mc:Choice>
              <mc:Fallback>
                <p:oleObj name="Denklem" r:id="rId5" imgW="672840" imgH="5839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216" y="620688"/>
                        <a:ext cx="2044700" cy="173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1547012" y="4509120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6" name="Dikdörtgen 5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60555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4875"/>
            <a:ext cx="5867400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0441596"/>
              </p:ext>
            </p:extLst>
          </p:nvPr>
        </p:nvGraphicFramePr>
        <p:xfrm>
          <a:off x="6300192" y="1700808"/>
          <a:ext cx="1890712" cy="245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7" name="Denklem" r:id="rId5" imgW="622080" imgH="825480" progId="Equation.3">
                  <p:embed/>
                </p:oleObj>
              </mc:Choice>
              <mc:Fallback>
                <p:oleObj name="Denklem" r:id="rId5" imgW="622080" imgH="825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92" y="1700808"/>
                        <a:ext cx="1890712" cy="2455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3041204" y="5323728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80954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87" y="3906"/>
            <a:ext cx="4752528" cy="763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7265"/>
            <a:ext cx="7001035" cy="2536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853690" y="783079"/>
            <a:ext cx="590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2-)</a:t>
            </a:r>
            <a:endParaRPr lang="tr-TR" sz="2800" b="1" dirty="0"/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83010"/>
            <a:ext cx="5368108" cy="2401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25" y="3429000"/>
            <a:ext cx="246299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421" y="5696882"/>
            <a:ext cx="2359521" cy="601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14275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56992"/>
            <a:ext cx="2664296" cy="2039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0279"/>
            <a:ext cx="258175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427" y="80279"/>
            <a:ext cx="2561548" cy="2289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69504"/>
            <a:ext cx="7272808" cy="44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11" y="5733256"/>
            <a:ext cx="2273796" cy="614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160527"/>
            <a:ext cx="3384376" cy="680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225" y="4056743"/>
            <a:ext cx="2611827" cy="2010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10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372118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102" y="188640"/>
            <a:ext cx="54483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7416824" cy="164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84" y="4509120"/>
            <a:ext cx="6550974" cy="181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348102" y="5415106"/>
            <a:ext cx="3295906" cy="111023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6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414305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87" y="3906"/>
            <a:ext cx="4752528" cy="763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12" y="767265"/>
            <a:ext cx="7200478" cy="2195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853690" y="783079"/>
            <a:ext cx="590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3-)</a:t>
            </a:r>
            <a:endParaRPr lang="tr-TR" sz="2800" b="1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04" y="4005064"/>
            <a:ext cx="2611824" cy="2230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828" y="3958480"/>
            <a:ext cx="2847975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356992"/>
            <a:ext cx="2053781" cy="216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733256"/>
            <a:ext cx="2253228" cy="711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8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372164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65457"/>
            <a:ext cx="6264696" cy="405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858690"/>
              </p:ext>
            </p:extLst>
          </p:nvPr>
        </p:nvGraphicFramePr>
        <p:xfrm>
          <a:off x="3707904" y="4725144"/>
          <a:ext cx="4746310" cy="1728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4" name="Denklem" r:id="rId5" imgW="2565360" imgH="927000" progId="Equation.3">
                  <p:embed/>
                </p:oleObj>
              </mc:Choice>
              <mc:Fallback>
                <p:oleObj name="Denklem" r:id="rId5" imgW="2565360" imgH="927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4725144"/>
                        <a:ext cx="4746310" cy="17281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4724247" y="3861048"/>
            <a:ext cx="1647953" cy="822206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141749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97287"/>
            <a:ext cx="4320480" cy="46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62752"/>
            <a:ext cx="8208912" cy="2266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996952"/>
            <a:ext cx="2839543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580" y="3483129"/>
            <a:ext cx="2439888" cy="63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740" y="4149080"/>
            <a:ext cx="186848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55282"/>
            <a:ext cx="3124200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536" y="5458767"/>
            <a:ext cx="2057400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9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97616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852936"/>
            <a:ext cx="7187559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60069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20689"/>
            <a:ext cx="6048672" cy="3963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440353"/>
              </p:ext>
            </p:extLst>
          </p:nvPr>
        </p:nvGraphicFramePr>
        <p:xfrm>
          <a:off x="3701108" y="4725144"/>
          <a:ext cx="4910138" cy="168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5" name="Denklem" r:id="rId5" imgW="2654280" imgH="901440" progId="Equation.3">
                  <p:embed/>
                </p:oleObj>
              </mc:Choice>
              <mc:Fallback>
                <p:oleObj name="Denklem" r:id="rId5" imgW="2654280" imgH="90144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1108" y="4725144"/>
                        <a:ext cx="4910138" cy="168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2843808" y="3861048"/>
            <a:ext cx="1647953" cy="822206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58041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772920"/>
              </p:ext>
            </p:extLst>
          </p:nvPr>
        </p:nvGraphicFramePr>
        <p:xfrm>
          <a:off x="3851920" y="4653136"/>
          <a:ext cx="4957762" cy="173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4" name="Denklem" r:id="rId4" imgW="2679480" imgH="927000" progId="Equation.3">
                  <p:embed/>
                </p:oleObj>
              </mc:Choice>
              <mc:Fallback>
                <p:oleObj name="Denklem" r:id="rId4" imgW="2679480" imgH="92700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4653136"/>
                        <a:ext cx="4957762" cy="173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95811"/>
            <a:ext cx="53340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07504" y="3959405"/>
            <a:ext cx="1647953" cy="822206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45833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547689"/>
            <a:ext cx="5310931" cy="381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5562794"/>
              </p:ext>
            </p:extLst>
          </p:nvPr>
        </p:nvGraphicFramePr>
        <p:xfrm>
          <a:off x="3045925" y="4509120"/>
          <a:ext cx="5726601" cy="1944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5" name="Denklem" r:id="rId5" imgW="2641320" imgH="888840" progId="Equation.3">
                  <p:embed/>
                </p:oleObj>
              </mc:Choice>
              <mc:Fallback>
                <p:oleObj name="Denklem" r:id="rId5" imgW="2641320" imgH="88884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5925" y="4509120"/>
                        <a:ext cx="5726601" cy="19442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2843808" y="3645024"/>
            <a:ext cx="1647953" cy="822206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341799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55" y="767265"/>
            <a:ext cx="7128792" cy="2451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063"/>
            <a:ext cx="2664296" cy="2254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296" y="3621596"/>
            <a:ext cx="2943225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933056"/>
            <a:ext cx="2477226" cy="54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300206"/>
            <a:ext cx="2909274" cy="699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851" y="61735"/>
            <a:ext cx="2667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8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120168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4768239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695" y="2564904"/>
            <a:ext cx="5616623" cy="1043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933057"/>
            <a:ext cx="1909608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815251"/>
            <a:ext cx="2080377" cy="611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168932"/>
            <a:ext cx="3037790" cy="839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8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361693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1" y="178763"/>
            <a:ext cx="8884096" cy="1015663"/>
          </a:xfrm>
          <a:prstGeom prst="rect">
            <a:avLst/>
          </a:prstGeom>
          <a:solidFill>
            <a:srgbClr val="FF6600">
              <a:alpha val="20000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zh-CN" sz="2000" b="1" dirty="0">
                <a:solidFill>
                  <a:srgbClr val="FF0000"/>
                </a:solidFill>
              </a:rPr>
              <a:t>TALES TEOREMİ 1:</a:t>
            </a:r>
          </a:p>
          <a:p>
            <a:pPr eaLnBrk="1" hangingPunct="1"/>
            <a:r>
              <a:rPr lang="tr-TR" altLang="zh-CN" sz="2000" b="1" dirty="0"/>
              <a:t>	Bir takım paralel doğrular kendilerini kesen bir doğru üzerinde orantılı </a:t>
            </a:r>
            <a:r>
              <a:rPr lang="tr-TR" altLang="zh-CN" sz="2000" b="1" dirty="0" smtClean="0"/>
              <a:t>parçalar </a:t>
            </a:r>
            <a:r>
              <a:rPr lang="tr-TR" altLang="zh-CN" sz="2000" b="1" dirty="0"/>
              <a:t>ayırırsa her kesen üzerinde orantılı parçalar ayırır.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996" y="1295400"/>
            <a:ext cx="24384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296" y="2624138"/>
            <a:ext cx="228600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511" y="3861048"/>
            <a:ext cx="2286000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181595"/>
            <a:ext cx="2362200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48880"/>
            <a:ext cx="4533900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5758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6553200" y="6381750"/>
            <a:ext cx="2133600" cy="476250"/>
          </a:xfr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56144C5-D983-4622-A364-86200A969652}" type="slidenum">
              <a:rPr lang="tr-TR" altLang="tr-TR" smtClean="0"/>
              <a:pPr eaLnBrk="1" hangingPunct="1"/>
              <a:t>26</a:t>
            </a:fld>
            <a:endParaRPr lang="tr-TR" altLang="tr-TR" smtClean="0"/>
          </a:p>
        </p:txBody>
      </p:sp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614987"/>
            <a:ext cx="1600200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687" y="4379811"/>
            <a:ext cx="152400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874" y="4401575"/>
            <a:ext cx="114300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484" y="5692315"/>
            <a:ext cx="99060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6874" y="5485223"/>
            <a:ext cx="762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8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42046"/>
            <a:ext cx="32766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3" name="Dikdörtgen 1"/>
          <p:cNvSpPr>
            <a:spLocks noChangeArrowheads="1"/>
          </p:cNvSpPr>
          <p:nvPr/>
        </p:nvSpPr>
        <p:spPr bwMode="auto">
          <a:xfrm>
            <a:off x="5567363" y="6518275"/>
            <a:ext cx="35766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solidFill>
                  <a:srgbClr val="FF0000"/>
                </a:solidFill>
                <a:hlinkClick r:id="rId8"/>
              </a:rPr>
              <a:t>omeraskerden@hotmail.com.tr</a:t>
            </a:r>
            <a:endParaRPr lang="tr-TR" altLang="tr-TR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0" y="116632"/>
            <a:ext cx="8808293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5845132" y="1268760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8093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447768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653136"/>
            <a:ext cx="137160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268" y="4869696"/>
            <a:ext cx="1295400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917454"/>
            <a:ext cx="1066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180940" y="3278447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7" name="Dikdörtgen 6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32238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A959CCB-9AFC-4E71-9B36-7282F48D2D62}" type="slidenum">
              <a:rPr lang="tr-TR" altLang="tr-TR" smtClean="0"/>
              <a:pPr eaLnBrk="1" hangingPunct="1"/>
              <a:t>28</a:t>
            </a:fld>
            <a:endParaRPr lang="tr-TR" altLang="tr-TR" smtClean="0"/>
          </a:p>
        </p:txBody>
      </p:sp>
      <p:pic>
        <p:nvPicPr>
          <p:cNvPr id="34829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883457"/>
            <a:ext cx="1828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0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195887"/>
            <a:ext cx="1676400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1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107780"/>
            <a:ext cx="12954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2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681" y="5159375"/>
            <a:ext cx="990600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4" name="Dikdörtgen 1"/>
          <p:cNvSpPr>
            <a:spLocks noChangeArrowheads="1"/>
          </p:cNvSpPr>
          <p:nvPr/>
        </p:nvSpPr>
        <p:spPr bwMode="auto">
          <a:xfrm>
            <a:off x="5567363" y="6459538"/>
            <a:ext cx="3576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solidFill>
                  <a:srgbClr val="FF0000"/>
                </a:solidFill>
                <a:hlinkClick r:id="rId6"/>
              </a:rPr>
              <a:t>omeraskerden@hotmail.com.tr</a:t>
            </a:r>
            <a:endParaRPr lang="tr-TR" altLang="tr-TR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81" y="188640"/>
            <a:ext cx="8454649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2352229" y="3501008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66524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35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896519"/>
            <a:ext cx="152400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6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517231"/>
            <a:ext cx="13716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7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588668"/>
            <a:ext cx="990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1" name="Dikdörtgen 1"/>
          <p:cNvSpPr>
            <a:spLocks noChangeArrowheads="1"/>
          </p:cNvSpPr>
          <p:nvPr/>
        </p:nvSpPr>
        <p:spPr bwMode="auto">
          <a:xfrm>
            <a:off x="5638800" y="6488113"/>
            <a:ext cx="35766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solidFill>
                  <a:srgbClr val="FF0000"/>
                </a:solidFill>
                <a:hlinkClick r:id="rId5"/>
              </a:rPr>
              <a:t>omeraskerden@hotmail.com.tr</a:t>
            </a:r>
            <a:endParaRPr lang="tr-TR" altLang="tr-TR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62" y="260648"/>
            <a:ext cx="8303869" cy="363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6438188" y="3208261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20484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4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873" y="30706"/>
            <a:ext cx="3096344" cy="77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1" y="806218"/>
            <a:ext cx="6192688" cy="2301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5" y="3789040"/>
            <a:ext cx="2376264" cy="23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796" y="3789039"/>
            <a:ext cx="2333994" cy="23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630" y="3645024"/>
            <a:ext cx="2773221" cy="167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493" y="5438131"/>
            <a:ext cx="3888674" cy="693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63291" y="806218"/>
            <a:ext cx="590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1-)</a:t>
            </a:r>
            <a:endParaRPr lang="tr-TR" sz="2800" b="1" dirty="0"/>
          </a:p>
        </p:txBody>
      </p:sp>
      <p:sp>
        <p:nvSpPr>
          <p:cNvPr id="9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8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178042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07504" y="86431"/>
            <a:ext cx="8928992" cy="1200329"/>
          </a:xfrm>
          <a:prstGeom prst="rect">
            <a:avLst/>
          </a:prstGeom>
          <a:solidFill>
            <a:srgbClr val="FF6600">
              <a:alpha val="30196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zh-CN" sz="2400" b="1" dirty="0">
                <a:solidFill>
                  <a:srgbClr val="FF0000"/>
                </a:solidFill>
              </a:rPr>
              <a:t>TALES TEOREMİ 2:</a:t>
            </a:r>
          </a:p>
          <a:p>
            <a:pPr eaLnBrk="1" hangingPunct="1"/>
            <a:r>
              <a:rPr lang="tr-TR" altLang="zh-CN" sz="2400" b="1" dirty="0"/>
              <a:t>	Kesişen iki doğru paralel 3 doğru ile kesildiğinde oluşan </a:t>
            </a:r>
            <a:r>
              <a:rPr lang="tr-TR" altLang="zh-CN" sz="2400" b="1" dirty="0" smtClean="0"/>
              <a:t>üçgenlerin karşılıklı </a:t>
            </a:r>
            <a:r>
              <a:rPr lang="tr-TR" altLang="zh-CN" sz="2400" b="1" dirty="0"/>
              <a:t>kenar uzunlukları orantılıdır.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524000"/>
            <a:ext cx="3276600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301" y="3284984"/>
            <a:ext cx="3429000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869160"/>
            <a:ext cx="335280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44824"/>
            <a:ext cx="5054023" cy="4431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6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353446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840760" cy="4447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6" y="5085184"/>
            <a:ext cx="4310831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5681409" y="2052233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7" name="Dikdörtgen 6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304653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6E1157C-1385-4C25-AC21-B64A2FB4A768}" type="slidenum">
              <a:rPr lang="tr-TR" altLang="tr-TR" smtClean="0"/>
              <a:pPr eaLnBrk="1" hangingPunct="1"/>
              <a:t>32</a:t>
            </a:fld>
            <a:endParaRPr lang="tr-TR" altLang="tr-TR" smtClean="0"/>
          </a:p>
        </p:txBody>
      </p:sp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163" y="5161150"/>
            <a:ext cx="3507411" cy="1160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1" name="Dikdörtgen 1"/>
          <p:cNvSpPr>
            <a:spLocks noChangeArrowheads="1"/>
          </p:cNvSpPr>
          <p:nvPr/>
        </p:nvSpPr>
        <p:spPr bwMode="auto">
          <a:xfrm>
            <a:off x="5567363" y="6488113"/>
            <a:ext cx="3576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altLang="tr-TR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1"/>
            <a:ext cx="7848872" cy="442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1"/>
          <p:cNvSpPr>
            <a:spLocks noChangeArrowheads="1"/>
          </p:cNvSpPr>
          <p:nvPr/>
        </p:nvSpPr>
        <p:spPr bwMode="auto">
          <a:xfrm>
            <a:off x="5357743" y="3645024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86831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5905500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383840"/>
              </p:ext>
            </p:extLst>
          </p:nvPr>
        </p:nvGraphicFramePr>
        <p:xfrm>
          <a:off x="6372200" y="1844824"/>
          <a:ext cx="2160240" cy="1171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7" name="Denklem" r:id="rId5" imgW="711000" imgH="393480" progId="Equation.3">
                  <p:embed/>
                </p:oleObj>
              </mc:Choice>
              <mc:Fallback>
                <p:oleObj name="Denklem" r:id="rId5" imgW="71100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00" y="1844824"/>
                        <a:ext cx="2160240" cy="11712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1564854" y="5013176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9" name="Dikdörtgen 8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300358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39960"/>
            <a:ext cx="5962650" cy="479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333035"/>
              </p:ext>
            </p:extLst>
          </p:nvPr>
        </p:nvGraphicFramePr>
        <p:xfrm>
          <a:off x="6948264" y="1268760"/>
          <a:ext cx="1543050" cy="245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7" name="Denklem" r:id="rId5" imgW="507960" imgH="825480" progId="Equation.3">
                  <p:embed/>
                </p:oleObj>
              </mc:Choice>
              <mc:Fallback>
                <p:oleObj name="Denklem" r:id="rId5" imgW="507960" imgH="82548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1268760"/>
                        <a:ext cx="1543050" cy="2457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324957" y="5229200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8" name="Dikdörtgen 7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165336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36122"/>
            <a:ext cx="5991225" cy="48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251430"/>
              </p:ext>
            </p:extLst>
          </p:nvPr>
        </p:nvGraphicFramePr>
        <p:xfrm>
          <a:off x="6584950" y="1201738"/>
          <a:ext cx="1735138" cy="245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0" name="Denklem" r:id="rId5" imgW="571320" imgH="825480" progId="Equation.3">
                  <p:embed/>
                </p:oleObj>
              </mc:Choice>
              <mc:Fallback>
                <p:oleObj name="Denklem" r:id="rId5" imgW="571320" imgH="82548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4950" y="1201738"/>
                        <a:ext cx="1735138" cy="2457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1581320" y="5373216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8" name="Dikdörtgen 7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93513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5AFF720-1735-443F-9C3F-653548AF5CB6}" type="slidenum">
              <a:rPr lang="tr-TR" altLang="tr-TR" smtClean="0"/>
              <a:pPr eaLnBrk="1" hangingPunct="1"/>
              <a:t>36</a:t>
            </a:fld>
            <a:endParaRPr lang="tr-TR" altLang="tr-TR" smtClean="0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193842" y="116632"/>
            <a:ext cx="8842654" cy="12001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b="1" dirty="0" smtClean="0">
                <a:solidFill>
                  <a:srgbClr val="FF0000"/>
                </a:solidFill>
              </a:rPr>
              <a:t>AÇIKLAMA-1):</a:t>
            </a:r>
            <a:r>
              <a:rPr lang="tr-TR" altLang="zh-CN" b="1" dirty="0"/>
              <a:t>Aşağıdaki şekilde [AD]//[EF]//[BC] </a:t>
            </a:r>
            <a:r>
              <a:rPr lang="tr-TR" altLang="zh-CN" b="1" dirty="0" err="1"/>
              <a:t>dir</a:t>
            </a:r>
            <a:r>
              <a:rPr lang="tr-TR" altLang="zh-CN" b="1" dirty="0"/>
              <a:t>. Bu üç uzunluktan birini bulmak için</a:t>
            </a:r>
            <a:r>
              <a:rPr lang="tr-TR" altLang="zh-CN" dirty="0"/>
              <a:t> </a:t>
            </a:r>
          </a:p>
          <a:p>
            <a:pPr eaLnBrk="1" hangingPunct="1"/>
            <a:endParaRPr lang="tr-TR" altLang="zh-CN" dirty="0"/>
          </a:p>
          <a:p>
            <a:pPr eaLnBrk="1" hangingPunct="1"/>
            <a:r>
              <a:rPr lang="tr-TR" altLang="zh-CN" b="1" dirty="0"/>
              <a:t>					formülünden yararlanılır.</a:t>
            </a:r>
            <a:r>
              <a:rPr lang="tr-TR" altLang="zh-CN" dirty="0"/>
              <a:t> </a:t>
            </a:r>
          </a:p>
        </p:txBody>
      </p:sp>
      <p:graphicFrame>
        <p:nvGraphicFramePr>
          <p:cNvPr id="2662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521486"/>
              </p:ext>
            </p:extLst>
          </p:nvPr>
        </p:nvGraphicFramePr>
        <p:xfrm>
          <a:off x="2195736" y="467469"/>
          <a:ext cx="137160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52" name="Denklem" r:id="rId3" imgW="672808" imgH="418918" progId="Equation.3">
                  <p:embed/>
                </p:oleObj>
              </mc:Choice>
              <mc:Fallback>
                <p:oleObj name="Denklem" r:id="rId3" imgW="672808" imgH="418918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467469"/>
                        <a:ext cx="1371600" cy="84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42" y="4616449"/>
            <a:ext cx="5170028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41" y="1484784"/>
            <a:ext cx="6307171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324" y="1909440"/>
            <a:ext cx="1600200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710" y="3068960"/>
            <a:ext cx="14478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975" y="4035775"/>
            <a:ext cx="99060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924" y="4969565"/>
            <a:ext cx="9906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575" y="5638135"/>
            <a:ext cx="7620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3" name="Dikdörtgen 1"/>
          <p:cNvSpPr>
            <a:spLocks noChangeArrowheads="1"/>
          </p:cNvSpPr>
          <p:nvPr/>
        </p:nvSpPr>
        <p:spPr bwMode="auto">
          <a:xfrm>
            <a:off x="5572125" y="6488113"/>
            <a:ext cx="35766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solidFill>
                  <a:srgbClr val="FF0000"/>
                </a:solidFill>
                <a:hlinkClick r:id="rId12"/>
              </a:rPr>
              <a:t>omeraskerden@hotmail.com.tr</a:t>
            </a:r>
            <a:endParaRPr lang="tr-TR" altLang="tr-TR"/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5821191" y="3535242"/>
            <a:ext cx="679821" cy="871084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4584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CC9435E-105B-48A1-BCCA-9E9E5272F669}" type="slidenum">
              <a:rPr lang="tr-TR" altLang="tr-TR" smtClean="0"/>
              <a:pPr eaLnBrk="1" hangingPunct="1"/>
              <a:t>37</a:t>
            </a:fld>
            <a:endParaRPr lang="tr-TR" altLang="tr-TR" smtClean="0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220748" y="116632"/>
            <a:ext cx="8686800" cy="9255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b="1" dirty="0" smtClean="0">
                <a:solidFill>
                  <a:srgbClr val="FF0000"/>
                </a:solidFill>
              </a:rPr>
              <a:t>AÇIKLAMA-2)</a:t>
            </a:r>
            <a:r>
              <a:rPr lang="tr-TR" altLang="zh-CN" b="1" dirty="0" smtClean="0"/>
              <a:t> </a:t>
            </a:r>
            <a:r>
              <a:rPr lang="tr-TR" altLang="zh-CN" b="1" dirty="0"/>
              <a:t>Aşağıdaki şekilde [AD]//[BC] </a:t>
            </a:r>
            <a:r>
              <a:rPr lang="tr-TR" altLang="zh-CN" b="1" dirty="0" err="1"/>
              <a:t>dir</a:t>
            </a:r>
            <a:r>
              <a:rPr lang="tr-TR" altLang="zh-CN" b="1" dirty="0"/>
              <a:t>. X,Y,Z uzunluklarından birini </a:t>
            </a:r>
          </a:p>
          <a:p>
            <a:pPr eaLnBrk="1" hangingPunct="1"/>
            <a:endParaRPr lang="tr-TR" altLang="zh-CN" b="1" dirty="0"/>
          </a:p>
          <a:p>
            <a:pPr eaLnBrk="1" hangingPunct="1"/>
            <a:r>
              <a:rPr lang="tr-TR" altLang="zh-CN" b="1" dirty="0"/>
              <a:t>bulmak için       X</a:t>
            </a:r>
            <a:r>
              <a:rPr lang="tr-TR" altLang="zh-CN" sz="2400" b="1" baseline="30000" dirty="0"/>
              <a:t>2</a:t>
            </a:r>
            <a:r>
              <a:rPr lang="tr-TR" altLang="zh-CN" b="1" dirty="0"/>
              <a:t>=Y.(Y+Z) </a:t>
            </a:r>
            <a:r>
              <a:rPr lang="tr-TR" altLang="zh-CN" b="1" dirty="0" smtClean="0"/>
              <a:t> formülünden </a:t>
            </a:r>
            <a:r>
              <a:rPr lang="tr-TR" altLang="zh-CN" b="1" dirty="0"/>
              <a:t>yararlanılır.</a:t>
            </a:r>
            <a:r>
              <a:rPr lang="tr-TR" altLang="zh-CN" dirty="0"/>
              <a:t> </a:t>
            </a: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10" y="1158875"/>
            <a:ext cx="42672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123" y="3390669"/>
            <a:ext cx="1828800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274" y="5153076"/>
            <a:ext cx="121920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474" y="4293096"/>
            <a:ext cx="11430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6874" y="5877272"/>
            <a:ext cx="7620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5" name="Dikdörtgen 1"/>
          <p:cNvSpPr>
            <a:spLocks noChangeArrowheads="1"/>
          </p:cNvSpPr>
          <p:nvPr/>
        </p:nvSpPr>
        <p:spPr bwMode="auto">
          <a:xfrm>
            <a:off x="5567363" y="6535738"/>
            <a:ext cx="3576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altLang="tr-TR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48" y="3868738"/>
            <a:ext cx="642937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5227452" y="5654455"/>
            <a:ext cx="679821" cy="871084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22041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47664" y="3284984"/>
            <a:ext cx="6620723" cy="707886"/>
          </a:xfrm>
          <a:prstGeom prst="rect">
            <a:avLst/>
          </a:prstGeom>
          <a:solidFill>
            <a:srgbClr val="FF99FF">
              <a:alpha val="40000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4000" b="1" dirty="0">
                <a:solidFill>
                  <a:srgbClr val="FF0000"/>
                </a:solidFill>
              </a:rPr>
              <a:t>BENZERLİK </a:t>
            </a:r>
            <a:r>
              <a:rPr lang="tr-TR" altLang="zh-CN" sz="4000" b="1" dirty="0" smtClean="0">
                <a:solidFill>
                  <a:srgbClr val="FF0000"/>
                </a:solidFill>
              </a:rPr>
              <a:t>SONUÇLARI</a:t>
            </a:r>
            <a:r>
              <a:rPr lang="tr-TR" altLang="zh-CN" sz="4000" b="1" dirty="0" smtClean="0"/>
              <a:t> </a:t>
            </a:r>
            <a:endParaRPr lang="tr-TR" altLang="zh-CN" sz="4000" b="1" dirty="0"/>
          </a:p>
        </p:txBody>
      </p:sp>
      <p:sp>
        <p:nvSpPr>
          <p:cNvPr id="5" name="Dikdörtgen 4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346087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3132FB3-8E34-42B4-9AAE-7047C46B1B93}" type="slidenum">
              <a:rPr lang="tr-TR" altLang="tr-TR" smtClean="0"/>
              <a:pPr eaLnBrk="1" hangingPunct="1"/>
              <a:t>39</a:t>
            </a:fld>
            <a:endParaRPr lang="tr-TR" altLang="tr-TR" smtClean="0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570" y="2078782"/>
            <a:ext cx="5320723" cy="876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009" y="116632"/>
            <a:ext cx="502920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28600" y="3548132"/>
            <a:ext cx="8728018" cy="70788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000" b="1" dirty="0">
                <a:solidFill>
                  <a:srgbClr val="FF0000"/>
                </a:solidFill>
              </a:rPr>
              <a:t>1-A)</a:t>
            </a:r>
            <a:r>
              <a:rPr lang="tr-TR" altLang="zh-CN" sz="2000" b="1" dirty="0"/>
              <a:t> Karşılıklı yüksekliklerinin, karşılıklı açıortaylarının ve karşılıklı kenar </a:t>
            </a:r>
            <a:r>
              <a:rPr lang="tr-TR" altLang="zh-CN" sz="2000" b="1" dirty="0" smtClean="0"/>
              <a:t>ortaylarının </a:t>
            </a:r>
            <a:r>
              <a:rPr lang="tr-TR" altLang="zh-CN" sz="2000" b="1" dirty="0"/>
              <a:t>oranı benzerlik oranına eşittir.</a:t>
            </a:r>
          </a:p>
        </p:txBody>
      </p:sp>
      <p:sp>
        <p:nvSpPr>
          <p:cNvPr id="31752" name="Dikdörtgen 1"/>
          <p:cNvSpPr>
            <a:spLocks noChangeArrowheads="1"/>
          </p:cNvSpPr>
          <p:nvPr/>
        </p:nvSpPr>
        <p:spPr bwMode="auto">
          <a:xfrm>
            <a:off x="5527675" y="6488113"/>
            <a:ext cx="3575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altLang="tr-TR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18" y="4758676"/>
            <a:ext cx="2865381" cy="1014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106" y="4786897"/>
            <a:ext cx="25336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786897"/>
            <a:ext cx="241935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513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14071"/>
            <a:ext cx="7056783" cy="2670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873" y="30706"/>
            <a:ext cx="3096344" cy="77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063291" y="806218"/>
            <a:ext cx="590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2-)</a:t>
            </a:r>
            <a:endParaRPr lang="tr-TR" sz="28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32" y="3861048"/>
            <a:ext cx="2253241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873" y="3829862"/>
            <a:ext cx="2363713" cy="226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426" y="3829862"/>
            <a:ext cx="1728192" cy="163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597319"/>
            <a:ext cx="3365177" cy="495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8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385500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6553200" y="6381750"/>
            <a:ext cx="2133600" cy="476250"/>
          </a:xfr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088E3DE-EA35-49C7-B79C-C67BDEB73EB1}" type="slidenum">
              <a:rPr lang="tr-TR" altLang="tr-TR" smtClean="0"/>
              <a:pPr eaLnBrk="1" hangingPunct="1"/>
              <a:t>40</a:t>
            </a:fld>
            <a:endParaRPr lang="tr-TR" altLang="tr-TR" smtClean="0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28600" y="216664"/>
            <a:ext cx="8735888" cy="4001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000" b="1" dirty="0" smtClean="0">
                <a:solidFill>
                  <a:srgbClr val="FF0000"/>
                </a:solidFill>
              </a:rPr>
              <a:t>1-B)</a:t>
            </a:r>
            <a:r>
              <a:rPr lang="tr-TR" altLang="zh-CN" sz="2000" b="1" dirty="0" smtClean="0"/>
              <a:t> </a:t>
            </a:r>
            <a:r>
              <a:rPr lang="tr-TR" altLang="zh-CN" sz="2000" b="1" dirty="0"/>
              <a:t>Benzer üçgenlerin çevrelerinin oranı benzerlik oranına eşittir.</a:t>
            </a:r>
          </a:p>
        </p:txBody>
      </p:sp>
      <p:pic>
        <p:nvPicPr>
          <p:cNvPr id="3175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11" y="5229194"/>
            <a:ext cx="2170114" cy="108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919" y="4166266"/>
            <a:ext cx="2321763" cy="953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502" y="5576915"/>
            <a:ext cx="2582722" cy="527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862" y="5512915"/>
            <a:ext cx="2239626" cy="59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1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104225"/>
            <a:ext cx="3767336" cy="112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3" name="Dikdörtgen 1"/>
          <p:cNvSpPr>
            <a:spLocks noChangeArrowheads="1"/>
          </p:cNvSpPr>
          <p:nvPr/>
        </p:nvSpPr>
        <p:spPr bwMode="auto">
          <a:xfrm>
            <a:off x="5567363" y="6488113"/>
            <a:ext cx="3576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altLang="tr-TR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49" y="764704"/>
            <a:ext cx="7926951" cy="3016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2612600" y="3212976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15049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1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61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23" y="3707924"/>
            <a:ext cx="1981954" cy="926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2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53" y="4810276"/>
            <a:ext cx="2371094" cy="113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3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783162"/>
            <a:ext cx="2160240" cy="98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4" name="Picture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956" y="3822697"/>
            <a:ext cx="1986412" cy="908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5" name="Picture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794" y="5211019"/>
            <a:ext cx="2209588" cy="5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6" name="Picture 2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956" y="5211019"/>
            <a:ext cx="2442151" cy="62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6" name="Dikdörtgen 1"/>
          <p:cNvSpPr>
            <a:spLocks noChangeArrowheads="1"/>
          </p:cNvSpPr>
          <p:nvPr/>
        </p:nvSpPr>
        <p:spPr bwMode="auto">
          <a:xfrm>
            <a:off x="5567363" y="6469063"/>
            <a:ext cx="35766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solidFill>
                  <a:srgbClr val="FF0000"/>
                </a:solidFill>
                <a:hlinkClick r:id="rId8"/>
              </a:rPr>
              <a:t>omeraskerden@hotmail.com.tr</a:t>
            </a:r>
            <a:endParaRPr lang="tr-TR" altLang="tr-TR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352928" cy="321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1"/>
          <p:cNvSpPr>
            <a:spLocks noChangeArrowheads="1"/>
          </p:cNvSpPr>
          <p:nvPr/>
        </p:nvSpPr>
        <p:spPr bwMode="auto">
          <a:xfrm>
            <a:off x="5436096" y="2804043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5189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233BC3D-4A4E-417C-A337-F7F2F859CB28}" type="slidenum">
              <a:rPr lang="tr-TR" altLang="tr-TR" smtClean="0"/>
              <a:pPr eaLnBrk="1" hangingPunct="1"/>
              <a:t>42</a:t>
            </a:fld>
            <a:endParaRPr lang="tr-TR" altLang="tr-TR" smtClean="0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107504" y="62776"/>
            <a:ext cx="8928992" cy="70788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zh-CN" sz="2000" b="1" dirty="0" smtClean="0">
                <a:solidFill>
                  <a:srgbClr val="FF0000"/>
                </a:solidFill>
              </a:rPr>
              <a:t>1-C)</a:t>
            </a:r>
            <a:r>
              <a:rPr lang="tr-TR" altLang="zh-CN" sz="2000" b="1" dirty="0" smtClean="0"/>
              <a:t> </a:t>
            </a:r>
            <a:r>
              <a:rPr lang="tr-TR" altLang="zh-CN" sz="2000" b="1" dirty="0"/>
              <a:t>Benzer iki üçgenin alanlarının oranı benzerlik oranının karesine eşittir.</a:t>
            </a:r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4" y="4005064"/>
            <a:ext cx="4419600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669" y="5195885"/>
            <a:ext cx="2512331" cy="992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206" y="3983680"/>
            <a:ext cx="236220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831165"/>
            <a:ext cx="198120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4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363" y="5255646"/>
            <a:ext cx="14478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5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427" y="5861520"/>
            <a:ext cx="22860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5" name="Picture 2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30" y="5515486"/>
            <a:ext cx="152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3" name="Dikdörtgen 1"/>
          <p:cNvSpPr>
            <a:spLocks noChangeArrowheads="1"/>
          </p:cNvSpPr>
          <p:nvPr/>
        </p:nvSpPr>
        <p:spPr bwMode="auto">
          <a:xfrm>
            <a:off x="5567363" y="6488113"/>
            <a:ext cx="3576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solidFill>
                  <a:srgbClr val="FF0000"/>
                </a:solidFill>
                <a:hlinkClick r:id="rId9"/>
              </a:rPr>
              <a:t>omeraskerden@hotmail.com.tr</a:t>
            </a:r>
            <a:endParaRPr lang="tr-TR" altLang="tr-TR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57771"/>
            <a:ext cx="8280920" cy="293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4027432" y="3194875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16727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1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84" y="3476624"/>
            <a:ext cx="152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9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29" y="4395045"/>
            <a:ext cx="25146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0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33" y="5594349"/>
            <a:ext cx="23622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1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63" y="4354666"/>
            <a:ext cx="2438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2" name="Picture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316" y="5378245"/>
            <a:ext cx="20574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3" name="Picture 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81" y="4657775"/>
            <a:ext cx="1524000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4" name="Picture 2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081" y="5841462"/>
            <a:ext cx="1981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5" name="Dikdörtgen 1"/>
          <p:cNvSpPr>
            <a:spLocks noChangeArrowheads="1"/>
          </p:cNvSpPr>
          <p:nvPr/>
        </p:nvSpPr>
        <p:spPr bwMode="auto">
          <a:xfrm>
            <a:off x="5567363" y="6489700"/>
            <a:ext cx="35766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solidFill>
                  <a:srgbClr val="FF0000"/>
                </a:solidFill>
                <a:hlinkClick r:id="rId9"/>
              </a:rPr>
              <a:t>omeraskerden@hotmail.com.tr</a:t>
            </a:r>
            <a:endParaRPr lang="tr-TR" altLang="tr-TR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0" y="188640"/>
            <a:ext cx="8139588" cy="2872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4724969" y="2474795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17112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00" y="865750"/>
            <a:ext cx="6029325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378165"/>
              </p:ext>
            </p:extLst>
          </p:nvPr>
        </p:nvGraphicFramePr>
        <p:xfrm>
          <a:off x="6415354" y="1007037"/>
          <a:ext cx="2198687" cy="260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1" name="Denklem" r:id="rId5" imgW="723600" imgH="876240" progId="Equation.3">
                  <p:embed/>
                </p:oleObj>
              </mc:Choice>
              <mc:Fallback>
                <p:oleObj name="Denklem" r:id="rId5" imgW="723600" imgH="87624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5354" y="1007037"/>
                        <a:ext cx="2198687" cy="260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3431862" y="5805264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8" name="Dikdörtgen 7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206950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9744"/>
            <a:ext cx="5895975" cy="48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469532"/>
              </p:ext>
            </p:extLst>
          </p:nvPr>
        </p:nvGraphicFramePr>
        <p:xfrm>
          <a:off x="5580112" y="1340768"/>
          <a:ext cx="3048000" cy="256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6" name="Denklem" r:id="rId5" imgW="1002960" imgH="863280" progId="Equation.3">
                  <p:embed/>
                </p:oleObj>
              </mc:Choice>
              <mc:Fallback>
                <p:oleObj name="Denklem" r:id="rId5" imgW="1002960" imgH="86328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1340768"/>
                        <a:ext cx="3048000" cy="256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4584392" y="5013176"/>
            <a:ext cx="1581319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8" name="Dikdörtgen 7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405935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6038850" cy="527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8320817"/>
              </p:ext>
            </p:extLst>
          </p:nvPr>
        </p:nvGraphicFramePr>
        <p:xfrm>
          <a:off x="6516216" y="764704"/>
          <a:ext cx="2352675" cy="362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4" name="Denklem" r:id="rId5" imgW="774360" imgH="1218960" progId="Equation.3">
                  <p:embed/>
                </p:oleObj>
              </mc:Choice>
              <mc:Fallback>
                <p:oleObj name="Denklem" r:id="rId5" imgW="774360" imgH="121896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216" y="764704"/>
                        <a:ext cx="2352675" cy="3627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3491880" y="5157192"/>
            <a:ext cx="1581319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8" name="Dikdörtgen 7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389043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39283"/>
            <a:ext cx="5943600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7453188"/>
              </p:ext>
            </p:extLst>
          </p:nvPr>
        </p:nvGraphicFramePr>
        <p:xfrm>
          <a:off x="6588125" y="1441450"/>
          <a:ext cx="1851025" cy="173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3" name="Denklem" r:id="rId5" imgW="609480" imgH="583920" progId="Equation.3">
                  <p:embed/>
                </p:oleObj>
              </mc:Choice>
              <mc:Fallback>
                <p:oleObj name="Denklem" r:id="rId5" imgW="609480" imgH="58392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1441450"/>
                        <a:ext cx="1851025" cy="173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3151312" y="5517232"/>
            <a:ext cx="1581319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8" name="Dikdörtgen 7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155523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6067425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473360"/>
              </p:ext>
            </p:extLst>
          </p:nvPr>
        </p:nvGraphicFramePr>
        <p:xfrm>
          <a:off x="6799263" y="1441450"/>
          <a:ext cx="1427162" cy="173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2" name="Denklem" r:id="rId5" imgW="469800" imgH="583920" progId="Equation.3">
                  <p:embed/>
                </p:oleObj>
              </mc:Choice>
              <mc:Fallback>
                <p:oleObj name="Denklem" r:id="rId5" imgW="469800" imgH="58392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9263" y="1441450"/>
                        <a:ext cx="1427162" cy="173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3467414" y="5229200"/>
            <a:ext cx="1581319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8" name="Dikdörtgen 7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314085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altLang="tr-TR" sz="160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476672"/>
            <a:ext cx="5748171" cy="6033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077665"/>
              </p:ext>
            </p:extLst>
          </p:nvPr>
        </p:nvGraphicFramePr>
        <p:xfrm>
          <a:off x="6683375" y="1101725"/>
          <a:ext cx="1657350" cy="241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1" name="Denklem" r:id="rId6" imgW="545760" imgH="812520" progId="Equation.3">
                  <p:embed/>
                </p:oleObj>
              </mc:Choice>
              <mc:Fallback>
                <p:oleObj name="Denklem" r:id="rId6" imgW="545760" imgH="81252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3375" y="1101725"/>
                        <a:ext cx="1657350" cy="2416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1544285" y="5655647"/>
            <a:ext cx="1581319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60396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873" y="30706"/>
            <a:ext cx="3096344" cy="77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1089"/>
            <a:ext cx="7344816" cy="2517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63291" y="806218"/>
            <a:ext cx="590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3-)</a:t>
            </a:r>
            <a:endParaRPr lang="tr-TR" sz="28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98" y="4005064"/>
            <a:ext cx="2277476" cy="198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422" y="4062466"/>
            <a:ext cx="2180456" cy="2013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217" y="3818617"/>
            <a:ext cx="2500114" cy="1534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412" y="5353340"/>
            <a:ext cx="2185724" cy="84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8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347751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F33E1B60-6900-46D3-8621-EE002594C398}" type="slidenum">
              <a:rPr lang="tr-TR" altLang="tr-TR" smtClean="0"/>
              <a:pPr eaLnBrk="1" hangingPunct="1"/>
              <a:t>50</a:t>
            </a:fld>
            <a:endParaRPr lang="tr-TR" altLang="tr-TR" smtClean="0"/>
          </a:p>
        </p:txBody>
      </p:sp>
      <p:sp>
        <p:nvSpPr>
          <p:cNvPr id="15370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altLang="tr-TR" sz="160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457"/>
            <a:ext cx="7362927" cy="5729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650391"/>
              </p:ext>
            </p:extLst>
          </p:nvPr>
        </p:nvGraphicFramePr>
        <p:xfrm>
          <a:off x="7164288" y="232729"/>
          <a:ext cx="1705300" cy="273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5" name="Denklem" r:id="rId6" imgW="774360" imgH="1269720" progId="Equation.3">
                  <p:embed/>
                </p:oleObj>
              </mc:Choice>
              <mc:Fallback>
                <p:oleObj name="Denklem" r:id="rId6" imgW="774360" imgH="126972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232729"/>
                        <a:ext cx="1705300" cy="27363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3995936" y="5373216"/>
            <a:ext cx="1581319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91204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6076950" cy="524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681813"/>
              </p:ext>
            </p:extLst>
          </p:nvPr>
        </p:nvGraphicFramePr>
        <p:xfrm>
          <a:off x="6363228" y="1340768"/>
          <a:ext cx="1851025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2" name="Denklem" r:id="rId5" imgW="609480" imgH="825480" progId="Equation.3">
                  <p:embed/>
                </p:oleObj>
              </mc:Choice>
              <mc:Fallback>
                <p:oleObj name="Denklem" r:id="rId5" imgW="609480" imgH="82548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3228" y="1340768"/>
                        <a:ext cx="1851025" cy="2454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3491880" y="5517232"/>
            <a:ext cx="1581319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6" name="Dikdörtgen 5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310626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3" y="764704"/>
            <a:ext cx="6585508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438057"/>
              </p:ext>
            </p:extLst>
          </p:nvPr>
        </p:nvGraphicFramePr>
        <p:xfrm>
          <a:off x="1547664" y="5229200"/>
          <a:ext cx="5868987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5" name="Denklem" r:id="rId5" imgW="1930320" imgH="393480" progId="Equation.3">
                  <p:embed/>
                </p:oleObj>
              </mc:Choice>
              <mc:Fallback>
                <p:oleObj name="Denklem" r:id="rId5" imgW="19303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5229200"/>
                        <a:ext cx="5868987" cy="1171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1745238" y="4293096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6" name="Dikdörtgen 5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280129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1613"/>
            <a:ext cx="7653085" cy="1837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721442"/>
              </p:ext>
            </p:extLst>
          </p:nvPr>
        </p:nvGraphicFramePr>
        <p:xfrm>
          <a:off x="2267744" y="2132856"/>
          <a:ext cx="3971925" cy="1169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9" name="Denklem" r:id="rId5" imgW="1307880" imgH="393480" progId="Equation.3">
                  <p:embed/>
                </p:oleObj>
              </mc:Choice>
              <mc:Fallback>
                <p:oleObj name="Denklem" r:id="rId5" imgW="1307880" imgH="39348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2132856"/>
                        <a:ext cx="3971925" cy="1169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7403406" y="1268760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212976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950" y="3448753"/>
            <a:ext cx="7497522" cy="18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827169"/>
              </p:ext>
            </p:extLst>
          </p:nvPr>
        </p:nvGraphicFramePr>
        <p:xfrm>
          <a:off x="3347864" y="5314165"/>
          <a:ext cx="2506663" cy="1246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0" name="Denklem" r:id="rId8" imgW="825480" imgH="419040" progId="Equation.3">
                  <p:embed/>
                </p:oleObj>
              </mc:Choice>
              <mc:Fallback>
                <p:oleObj name="Denklem" r:id="rId8" imgW="825480" imgH="41904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5314165"/>
                        <a:ext cx="2506663" cy="1246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971600" y="4594085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47196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5457"/>
            <a:ext cx="6143625" cy="479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991039"/>
              </p:ext>
            </p:extLst>
          </p:nvPr>
        </p:nvGraphicFramePr>
        <p:xfrm>
          <a:off x="2123728" y="5445224"/>
          <a:ext cx="3744416" cy="901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4" name="Denklem" r:id="rId5" imgW="1701720" imgH="419040" progId="Equation.3">
                  <p:embed/>
                </p:oleObj>
              </mc:Choice>
              <mc:Fallback>
                <p:oleObj name="Denklem" r:id="rId5" imgW="1701720" imgH="41904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5445224"/>
                        <a:ext cx="3744416" cy="9018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3203848" y="4725144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6" name="Dikdörtgen 5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391212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49" y="620688"/>
            <a:ext cx="5962650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666755"/>
              </p:ext>
            </p:extLst>
          </p:nvPr>
        </p:nvGraphicFramePr>
        <p:xfrm>
          <a:off x="6112725" y="980728"/>
          <a:ext cx="2506662" cy="245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7" name="Denklem" r:id="rId5" imgW="825480" imgH="825480" progId="Equation.3">
                  <p:embed/>
                </p:oleObj>
              </mc:Choice>
              <mc:Fallback>
                <p:oleObj name="Denklem" r:id="rId5" imgW="825480" imgH="82548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2725" y="980728"/>
                        <a:ext cx="2506662" cy="2454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1531733" y="4221088"/>
            <a:ext cx="15813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6" name="Dikdörtgen 5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307222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65429"/>
            <a:ext cx="5972175" cy="48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382484"/>
              </p:ext>
            </p:extLst>
          </p:nvPr>
        </p:nvGraphicFramePr>
        <p:xfrm>
          <a:off x="3856038" y="836613"/>
          <a:ext cx="4022725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9" name="Denklem" r:id="rId5" imgW="1828800" imgH="419040" progId="Equation.3">
                  <p:embed/>
                </p:oleObj>
              </mc:Choice>
              <mc:Fallback>
                <p:oleObj name="Denklem" r:id="rId5" imgW="1828800" imgH="41904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6038" y="836613"/>
                        <a:ext cx="4022725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3165599" y="4941168"/>
            <a:ext cx="1581319" cy="1152128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6" name="Dikdörtgen 5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295189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6248400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669894"/>
              </p:ext>
            </p:extLst>
          </p:nvPr>
        </p:nvGraphicFramePr>
        <p:xfrm>
          <a:off x="4346575" y="563563"/>
          <a:ext cx="4164013" cy="2605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2" name="Denklem" r:id="rId5" imgW="1371600" imgH="876240" progId="Equation.3">
                  <p:embed/>
                </p:oleObj>
              </mc:Choice>
              <mc:Fallback>
                <p:oleObj name="Denklem" r:id="rId5" imgW="1371600" imgH="87624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6575" y="563563"/>
                        <a:ext cx="4164013" cy="2605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1722393" y="4898258"/>
            <a:ext cx="1581319" cy="1152128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6" name="Dikdörtgen 5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18731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04" y="0"/>
            <a:ext cx="7690993" cy="191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9108908"/>
              </p:ext>
            </p:extLst>
          </p:nvPr>
        </p:nvGraphicFramePr>
        <p:xfrm>
          <a:off x="2306638" y="2133600"/>
          <a:ext cx="3895725" cy="116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4" name="Denklem" r:id="rId5" imgW="1282680" imgH="393480" progId="Equation.3">
                  <p:embed/>
                </p:oleObj>
              </mc:Choice>
              <mc:Fallback>
                <p:oleObj name="Denklem" r:id="rId5" imgW="1282680" imgH="39348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6638" y="2133600"/>
                        <a:ext cx="3895725" cy="1169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7237388" y="946338"/>
            <a:ext cx="1581319" cy="1152128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6" name="Dikdörtgen 5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308975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6283383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1"/>
          <p:cNvSpPr>
            <a:spLocks noChangeArrowheads="1"/>
          </p:cNvSpPr>
          <p:nvPr/>
        </p:nvSpPr>
        <p:spPr bwMode="auto">
          <a:xfrm>
            <a:off x="2987824" y="4509120"/>
            <a:ext cx="1581319" cy="936104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2609622"/>
              </p:ext>
            </p:extLst>
          </p:nvPr>
        </p:nvGraphicFramePr>
        <p:xfrm>
          <a:off x="5868144" y="620688"/>
          <a:ext cx="2903537" cy="242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8" name="Denklem" r:id="rId5" imgW="1282680" imgH="1091880" progId="Equation.3">
                  <p:embed/>
                </p:oleObj>
              </mc:Choice>
              <mc:Fallback>
                <p:oleObj name="Denklem" r:id="rId5" imgW="1282680" imgH="109188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620688"/>
                        <a:ext cx="2903537" cy="242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98353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38" y="806218"/>
            <a:ext cx="7253436" cy="27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873" y="30706"/>
            <a:ext cx="3096344" cy="77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768178" y="908720"/>
            <a:ext cx="590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4-)</a:t>
            </a:r>
            <a:endParaRPr lang="tr-TR" sz="28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70" y="4221088"/>
            <a:ext cx="2303003" cy="2182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873" y="4176063"/>
            <a:ext cx="2447891" cy="224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593" y="3972146"/>
            <a:ext cx="1742876" cy="1643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593" y="5794861"/>
            <a:ext cx="1733922" cy="608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8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219039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" y="692696"/>
            <a:ext cx="5557570" cy="557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0891118"/>
              </p:ext>
            </p:extLst>
          </p:nvPr>
        </p:nvGraphicFramePr>
        <p:xfrm>
          <a:off x="6372200" y="1700808"/>
          <a:ext cx="2528888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0" name="Denklem" r:id="rId5" imgW="1117440" imgH="1295280" progId="Equation.3">
                  <p:embed/>
                </p:oleObj>
              </mc:Choice>
              <mc:Fallback>
                <p:oleObj name="Denklem" r:id="rId5" imgW="1117440" imgH="129528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00" y="1700808"/>
                        <a:ext cx="2528888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2788372" y="5373216"/>
            <a:ext cx="1581319" cy="1152128"/>
          </a:xfrm>
          <a:prstGeom prst="rect">
            <a:avLst/>
          </a:prstGeom>
          <a:solidFill>
            <a:srgbClr val="FFFF00">
              <a:alpha val="50196"/>
            </a:srgbClr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4" name="Dikdörtgen 3"/>
          <p:cNvSpPr/>
          <p:nvPr/>
        </p:nvSpPr>
        <p:spPr>
          <a:xfrm>
            <a:off x="5958641" y="6517854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omeraskerden@hotmail.com.tr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22925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339752" y="332656"/>
            <a:ext cx="5040560" cy="1512168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 smtClean="0">
                <a:solidFill>
                  <a:schemeClr val="tx1"/>
                </a:solidFill>
              </a:rPr>
              <a:t>HAZIRLAYAN</a:t>
            </a:r>
            <a:endParaRPr lang="tr-TR" sz="6600" b="1" dirty="0">
              <a:solidFill>
                <a:schemeClr val="tx1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49218" y="4725144"/>
            <a:ext cx="8856984" cy="2016224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b="1" dirty="0" smtClean="0">
                <a:solidFill>
                  <a:schemeClr val="tx1"/>
                </a:solidFill>
              </a:rPr>
              <a:t>ÖMER ASKERDEN</a:t>
            </a:r>
          </a:p>
          <a:p>
            <a:r>
              <a:rPr lang="tr-TR" sz="3200" b="1" dirty="0" smtClean="0">
                <a:solidFill>
                  <a:schemeClr val="tx1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chemeClr val="tx1"/>
                </a:solidFill>
              </a:rPr>
              <a:t>UZMAN İLKÖĞRETİM MATEMATİK ÖĞRETMENİ</a:t>
            </a:r>
          </a:p>
          <a:p>
            <a:r>
              <a:rPr lang="tr-TR" sz="3200" b="1" dirty="0">
                <a:solidFill>
                  <a:schemeClr val="tx1"/>
                </a:solidFill>
              </a:rPr>
              <a:t>	</a:t>
            </a:r>
            <a:r>
              <a:rPr lang="tr-TR" sz="3200" b="1" dirty="0" smtClean="0">
                <a:solidFill>
                  <a:schemeClr val="tx1"/>
                </a:solidFill>
              </a:rPr>
              <a:t>		      omeraskerden@hotmail.com.tr</a:t>
            </a:r>
            <a:endParaRPr lang="tr-TR" sz="6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09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64541"/>
            <a:ext cx="7688871" cy="12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108" y="4653136"/>
            <a:ext cx="2369790" cy="1723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şağı Ok 1"/>
          <p:cNvSpPr/>
          <p:nvPr/>
        </p:nvSpPr>
        <p:spPr>
          <a:xfrm>
            <a:off x="2669800" y="3429000"/>
            <a:ext cx="3716406" cy="1075177"/>
          </a:xfrm>
          <a:prstGeom prst="downArrow">
            <a:avLst>
              <a:gd name="adj1" fmla="val 50000"/>
              <a:gd name="adj2" fmla="val 551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Benzerlik</a:t>
            </a:r>
          </a:p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işareti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5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22566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87" y="3906"/>
            <a:ext cx="4752528" cy="763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43807"/>
            <a:ext cx="7445647" cy="2032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775931" y="782372"/>
            <a:ext cx="590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1-)</a:t>
            </a:r>
            <a:endParaRPr lang="tr-TR" sz="2800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82" y="3933056"/>
            <a:ext cx="196215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429000"/>
            <a:ext cx="231457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012160" y="3933056"/>
            <a:ext cx="2016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s(&lt;B)=s(&lt;E)</a:t>
            </a:r>
          </a:p>
          <a:p>
            <a:r>
              <a:rPr lang="tr-TR" sz="2800" b="1" dirty="0"/>
              <a:t>s(&lt;C)=s(&lt;F) </a:t>
            </a:r>
            <a:endParaRPr lang="tr-TR" sz="2800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109" y="5228456"/>
            <a:ext cx="18383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1093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6679654" cy="4227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15616" cy="465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769" y="196450"/>
            <a:ext cx="3962809" cy="1652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187734"/>
            <a:ext cx="2551350" cy="660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09" y="5203187"/>
            <a:ext cx="3259433" cy="883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906" y="5058118"/>
            <a:ext cx="38385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1"/>
          <p:cNvSpPr>
            <a:spLocks noChangeArrowheads="1"/>
          </p:cNvSpPr>
          <p:nvPr/>
        </p:nvSpPr>
        <p:spPr bwMode="auto">
          <a:xfrm>
            <a:off x="5940879" y="6509876"/>
            <a:ext cx="3203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altLang="tr-TR" sz="1600" b="1">
                <a:solidFill>
                  <a:srgbClr val="FF0000"/>
                </a:solidFill>
                <a:hlinkClick r:id="rId8"/>
              </a:rPr>
              <a:t>omeraskerden@hotmail.com.tr</a:t>
            </a:r>
            <a:endParaRPr lang="tr-TR" altLang="tr-TR" sz="1600"/>
          </a:p>
        </p:txBody>
      </p:sp>
    </p:spTree>
    <p:extLst>
      <p:ext uri="{BB962C8B-B14F-4D97-AF65-F5344CB8AC3E}">
        <p14:creationId xmlns:p14="http://schemas.microsoft.com/office/powerpoint/2010/main" val="129362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211</Words>
  <Application>Microsoft Office PowerPoint</Application>
  <PresentationFormat>Ekran Gösterisi (4:3)</PresentationFormat>
  <Paragraphs>101</Paragraphs>
  <Slides>61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3</vt:i4>
      </vt:variant>
      <vt:variant>
        <vt:lpstr>Slayt Başlıkları</vt:lpstr>
      </vt:variant>
      <vt:variant>
        <vt:i4>61</vt:i4>
      </vt:variant>
    </vt:vector>
  </HeadingPairs>
  <TitlesOfParts>
    <vt:vector size="65" baseType="lpstr">
      <vt:lpstr>Ofis Teması</vt:lpstr>
      <vt:lpstr>Denklem</vt:lpstr>
      <vt:lpstr>Microsoft Denklem 3.0</vt:lpstr>
      <vt:lpstr>Microsoft Equation 3.0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78</cp:revision>
  <dcterms:created xsi:type="dcterms:W3CDTF">2014-01-07T20:44:19Z</dcterms:created>
  <dcterms:modified xsi:type="dcterms:W3CDTF">2014-01-08T08:51:33Z</dcterms:modified>
</cp:coreProperties>
</file>